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28"/>
  </p:notesMasterIdLst>
  <p:sldIdLst>
    <p:sldId id="259" r:id="rId6"/>
    <p:sldId id="383" r:id="rId7"/>
    <p:sldId id="386" r:id="rId8"/>
    <p:sldId id="370" r:id="rId9"/>
    <p:sldId id="371" r:id="rId10"/>
    <p:sldId id="365" r:id="rId11"/>
    <p:sldId id="369" r:id="rId12"/>
    <p:sldId id="366" r:id="rId13"/>
    <p:sldId id="387" r:id="rId14"/>
    <p:sldId id="367" r:id="rId15"/>
    <p:sldId id="384" r:id="rId16"/>
    <p:sldId id="388" r:id="rId17"/>
    <p:sldId id="372" r:id="rId18"/>
    <p:sldId id="385" r:id="rId19"/>
    <p:sldId id="382" r:id="rId20"/>
    <p:sldId id="389" r:id="rId21"/>
    <p:sldId id="390" r:id="rId22"/>
    <p:sldId id="377" r:id="rId23"/>
    <p:sldId id="409" r:id="rId24"/>
    <p:sldId id="373" r:id="rId25"/>
    <p:sldId id="374" r:id="rId26"/>
    <p:sldId id="358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3C8E8-34C0-48B9-98E2-3E46ED843DF3}" v="36" dt="2025-02-03T01:57:59.593"/>
    <p1510:client id="{957FA682-8B7E-3295-75A0-A34A85115F0E}" v="78" dt="2025-02-02T16:43:04.041"/>
    <p1510:client id="{ABABD93C-5420-E5AC-CA26-ADB21A1C1361}" v="6" dt="2025-02-03T01:38:06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S::sebastianmontoya8118@correo.itm.edu.co::dffcc6c4-4ec2-40a3-ba2d-1adaa01cc26d" providerId="AD" clId="Web-{ABABD93C-5420-E5AC-CA26-ADB21A1C1361}"/>
    <pc:docChg chg="modSld">
      <pc:chgData name="SEBASTIAN MONTOYA VILLADA" userId="S::sebastianmontoya8118@correo.itm.edu.co::dffcc6c4-4ec2-40a3-ba2d-1adaa01cc26d" providerId="AD" clId="Web-{ABABD93C-5420-E5AC-CA26-ADB21A1C1361}" dt="2025-02-03T01:38:01.009" v="2" actId="20577"/>
      <pc:docMkLst>
        <pc:docMk/>
      </pc:docMkLst>
      <pc:sldChg chg="modSp">
        <pc:chgData name="SEBASTIAN MONTOYA VILLADA" userId="S::sebastianmontoya8118@correo.itm.edu.co::dffcc6c4-4ec2-40a3-ba2d-1adaa01cc26d" providerId="AD" clId="Web-{ABABD93C-5420-E5AC-CA26-ADB21A1C1361}" dt="2025-02-03T01:38:01.009" v="2" actId="20577"/>
        <pc:sldMkLst>
          <pc:docMk/>
          <pc:sldMk cId="684445243" sldId="372"/>
        </pc:sldMkLst>
        <pc:spChg chg="mod">
          <ac:chgData name="SEBASTIAN MONTOYA VILLADA" userId="S::sebastianmontoya8118@correo.itm.edu.co::dffcc6c4-4ec2-40a3-ba2d-1adaa01cc26d" providerId="AD" clId="Web-{ABABD93C-5420-E5AC-CA26-ADB21A1C1361}" dt="2025-02-03T01:38:01.009" v="2" actId="20577"/>
          <ac:spMkLst>
            <pc:docMk/>
            <pc:sldMk cId="684445243" sldId="372"/>
            <ac:spMk id="15" creationId="{E7A6AC38-32E5-60DF-9E4C-039166345A9C}"/>
          </ac:spMkLst>
        </pc:spChg>
      </pc:sldChg>
    </pc:docChg>
  </pc:docChgLst>
  <pc:docChgLst>
    <pc:chgData name="SEBASTIAN MONTOYA VILLADA" userId="S::sebastianmontoya8118@correo.itm.edu.co::dffcc6c4-4ec2-40a3-ba2d-1adaa01cc26d" providerId="AD" clId="Web-{957FA682-8B7E-3295-75A0-A34A85115F0E}"/>
    <pc:docChg chg="modSld">
      <pc:chgData name="SEBASTIAN MONTOYA VILLADA" userId="S::sebastianmontoya8118@correo.itm.edu.co::dffcc6c4-4ec2-40a3-ba2d-1adaa01cc26d" providerId="AD" clId="Web-{957FA682-8B7E-3295-75A0-A34A85115F0E}" dt="2025-02-02T16:42:57.853" v="38" actId="20577"/>
      <pc:docMkLst>
        <pc:docMk/>
      </pc:docMkLst>
      <pc:sldChg chg="modSp">
        <pc:chgData name="SEBASTIAN MONTOYA VILLADA" userId="S::sebastianmontoya8118@correo.itm.edu.co::dffcc6c4-4ec2-40a3-ba2d-1adaa01cc26d" providerId="AD" clId="Web-{957FA682-8B7E-3295-75A0-A34A85115F0E}" dt="2025-02-02T16:42:57.853" v="38" actId="20577"/>
        <pc:sldMkLst>
          <pc:docMk/>
          <pc:sldMk cId="829251115" sldId="365"/>
        </pc:sldMkLst>
        <pc:spChg chg="mod">
          <ac:chgData name="SEBASTIAN MONTOYA VILLADA" userId="S::sebastianmontoya8118@correo.itm.edu.co::dffcc6c4-4ec2-40a3-ba2d-1adaa01cc26d" providerId="AD" clId="Web-{957FA682-8B7E-3295-75A0-A34A85115F0E}" dt="2025-02-02T16:42:57.853" v="38" actId="20577"/>
          <ac:spMkLst>
            <pc:docMk/>
            <pc:sldMk cId="829251115" sldId="365"/>
            <ac:spMk id="14" creationId="{94C59938-632A-A591-1E28-B687B7AEE385}"/>
          </ac:spMkLst>
        </pc:spChg>
      </pc:sldChg>
      <pc:sldChg chg="addSp delSp modSp">
        <pc:chgData name="SEBASTIAN MONTOYA VILLADA" userId="S::sebastianmontoya8118@correo.itm.edu.co::dffcc6c4-4ec2-40a3-ba2d-1adaa01cc26d" providerId="AD" clId="Web-{957FA682-8B7E-3295-75A0-A34A85115F0E}" dt="2025-02-02T16:42:14.023" v="33"/>
        <pc:sldMkLst>
          <pc:docMk/>
          <pc:sldMk cId="1580117657" sldId="382"/>
        </pc:sldMkLst>
        <pc:graphicFrameChg chg="mod modGraphic">
          <ac:chgData name="SEBASTIAN MONTOYA VILLADA" userId="S::sebastianmontoya8118@correo.itm.edu.co::dffcc6c4-4ec2-40a3-ba2d-1adaa01cc26d" providerId="AD" clId="Web-{957FA682-8B7E-3295-75A0-A34A85115F0E}" dt="2025-02-02T16:42:14.023" v="33"/>
          <ac:graphicFrameMkLst>
            <pc:docMk/>
            <pc:sldMk cId="1580117657" sldId="382"/>
            <ac:graphicFrameMk id="2" creationId="{3AFB15E7-5486-238F-F864-BE081231FBE3}"/>
          </ac:graphicFrameMkLst>
        </pc:graphicFrameChg>
        <pc:graphicFrameChg chg="add del mod">
          <ac:chgData name="SEBASTIAN MONTOYA VILLADA" userId="S::sebastianmontoya8118@correo.itm.edu.co::dffcc6c4-4ec2-40a3-ba2d-1adaa01cc26d" providerId="AD" clId="Web-{957FA682-8B7E-3295-75A0-A34A85115F0E}" dt="2025-02-02T16:40:46.629" v="11"/>
          <ac:graphicFrameMkLst>
            <pc:docMk/>
            <pc:sldMk cId="1580117657" sldId="382"/>
            <ac:graphicFrameMk id="5" creationId="{E6D9F9DF-5814-3915-C2E2-0D6274DF65CF}"/>
          </ac:graphicFrameMkLst>
        </pc:graphicFrameChg>
        <pc:graphicFrameChg chg="add del mod">
          <ac:chgData name="SEBASTIAN MONTOYA VILLADA" userId="S::sebastianmontoya8118@correo.itm.edu.co::dffcc6c4-4ec2-40a3-ba2d-1adaa01cc26d" providerId="AD" clId="Web-{957FA682-8B7E-3295-75A0-A34A85115F0E}" dt="2025-02-02T16:41:12.146" v="21"/>
          <ac:graphicFrameMkLst>
            <pc:docMk/>
            <pc:sldMk cId="1580117657" sldId="382"/>
            <ac:graphicFrameMk id="7" creationId="{CB4A6075-2BC5-F705-95CE-CF0AF9980DD4}"/>
          </ac:graphicFrameMkLst>
        </pc:graphicFrameChg>
      </pc:sldChg>
    </pc:docChg>
  </pc:docChgLst>
  <pc:docChgLst>
    <pc:chgData name="SEBASTIAN MONTOYA VILLADA" userId="dffcc6c4-4ec2-40a3-ba2d-1adaa01cc26d" providerId="ADAL" clId="{9053C8E8-34C0-48B9-98E2-3E46ED843DF3}"/>
    <pc:docChg chg="modSld">
      <pc:chgData name="SEBASTIAN MONTOYA VILLADA" userId="dffcc6c4-4ec2-40a3-ba2d-1adaa01cc26d" providerId="ADAL" clId="{9053C8E8-34C0-48B9-98E2-3E46ED843DF3}" dt="2025-02-03T01:57:59.593" v="37"/>
      <pc:docMkLst>
        <pc:docMk/>
      </pc:docMkLst>
      <pc:sldChg chg="modAnim">
        <pc:chgData name="SEBASTIAN MONTOYA VILLADA" userId="dffcc6c4-4ec2-40a3-ba2d-1adaa01cc26d" providerId="ADAL" clId="{9053C8E8-34C0-48B9-98E2-3E46ED843DF3}" dt="2025-02-03T01:54:06.748" v="4"/>
        <pc:sldMkLst>
          <pc:docMk/>
          <pc:sldMk cId="4134757752" sldId="359"/>
        </pc:sldMkLst>
      </pc:sldChg>
      <pc:sldChg chg="modAnim">
        <pc:chgData name="SEBASTIAN MONTOYA VILLADA" userId="dffcc6c4-4ec2-40a3-ba2d-1adaa01cc26d" providerId="ADAL" clId="{9053C8E8-34C0-48B9-98E2-3E46ED843DF3}" dt="2025-02-03T01:55:28.938" v="12"/>
        <pc:sldMkLst>
          <pc:docMk/>
          <pc:sldMk cId="829251115" sldId="365"/>
        </pc:sldMkLst>
      </pc:sldChg>
      <pc:sldChg chg="modAnim">
        <pc:chgData name="SEBASTIAN MONTOYA VILLADA" userId="dffcc6c4-4ec2-40a3-ba2d-1adaa01cc26d" providerId="ADAL" clId="{9053C8E8-34C0-48B9-98E2-3E46ED843DF3}" dt="2025-02-03T01:55:51.858" v="15"/>
        <pc:sldMkLst>
          <pc:docMk/>
          <pc:sldMk cId="2725246724" sldId="366"/>
        </pc:sldMkLst>
      </pc:sldChg>
      <pc:sldChg chg="modAnim">
        <pc:chgData name="SEBASTIAN MONTOYA VILLADA" userId="dffcc6c4-4ec2-40a3-ba2d-1adaa01cc26d" providerId="ADAL" clId="{9053C8E8-34C0-48B9-98E2-3E46ED843DF3}" dt="2025-02-03T01:56:10.448" v="17"/>
        <pc:sldMkLst>
          <pc:docMk/>
          <pc:sldMk cId="3718482407" sldId="367"/>
        </pc:sldMkLst>
      </pc:sldChg>
      <pc:sldChg chg="modAnim">
        <pc:chgData name="SEBASTIAN MONTOYA VILLADA" userId="dffcc6c4-4ec2-40a3-ba2d-1adaa01cc26d" providerId="ADAL" clId="{9053C8E8-34C0-48B9-98E2-3E46ED843DF3}" dt="2025-02-03T01:55:47.128" v="14"/>
        <pc:sldMkLst>
          <pc:docMk/>
          <pc:sldMk cId="414559078" sldId="369"/>
        </pc:sldMkLst>
      </pc:sldChg>
      <pc:sldChg chg="modAnim">
        <pc:chgData name="SEBASTIAN MONTOYA VILLADA" userId="dffcc6c4-4ec2-40a3-ba2d-1adaa01cc26d" providerId="ADAL" clId="{9053C8E8-34C0-48B9-98E2-3E46ED843DF3}" dt="2025-02-03T01:55:10.688" v="8"/>
        <pc:sldMkLst>
          <pc:docMk/>
          <pc:sldMk cId="602977073" sldId="370"/>
        </pc:sldMkLst>
      </pc:sldChg>
      <pc:sldChg chg="modAnim">
        <pc:chgData name="SEBASTIAN MONTOYA VILLADA" userId="dffcc6c4-4ec2-40a3-ba2d-1adaa01cc26d" providerId="ADAL" clId="{9053C8E8-34C0-48B9-98E2-3E46ED843DF3}" dt="2025-02-03T01:55:23.358" v="11"/>
        <pc:sldMkLst>
          <pc:docMk/>
          <pc:sldMk cId="7122536" sldId="371"/>
        </pc:sldMkLst>
      </pc:sldChg>
      <pc:sldChg chg="modAnim">
        <pc:chgData name="SEBASTIAN MONTOYA VILLADA" userId="dffcc6c4-4ec2-40a3-ba2d-1adaa01cc26d" providerId="ADAL" clId="{9053C8E8-34C0-48B9-98E2-3E46ED843DF3}" dt="2025-02-03T01:56:39.628" v="22"/>
        <pc:sldMkLst>
          <pc:docMk/>
          <pc:sldMk cId="684445243" sldId="372"/>
        </pc:sldMkLst>
      </pc:sldChg>
      <pc:sldChg chg="modAnim">
        <pc:chgData name="SEBASTIAN MONTOYA VILLADA" userId="dffcc6c4-4ec2-40a3-ba2d-1adaa01cc26d" providerId="ADAL" clId="{9053C8E8-34C0-48B9-98E2-3E46ED843DF3}" dt="2025-02-03T01:57:39.268" v="33"/>
        <pc:sldMkLst>
          <pc:docMk/>
          <pc:sldMk cId="651446774" sldId="373"/>
        </pc:sldMkLst>
      </pc:sldChg>
      <pc:sldChg chg="modAnim">
        <pc:chgData name="SEBASTIAN MONTOYA VILLADA" userId="dffcc6c4-4ec2-40a3-ba2d-1adaa01cc26d" providerId="ADAL" clId="{9053C8E8-34C0-48B9-98E2-3E46ED843DF3}" dt="2025-02-03T01:57:49.878" v="35"/>
        <pc:sldMkLst>
          <pc:docMk/>
          <pc:sldMk cId="3588553777" sldId="374"/>
        </pc:sldMkLst>
      </pc:sldChg>
      <pc:sldChg chg="modAnim">
        <pc:chgData name="SEBASTIAN MONTOYA VILLADA" userId="dffcc6c4-4ec2-40a3-ba2d-1adaa01cc26d" providerId="ADAL" clId="{9053C8E8-34C0-48B9-98E2-3E46ED843DF3}" dt="2025-02-03T01:57:59.593" v="37"/>
        <pc:sldMkLst>
          <pc:docMk/>
          <pc:sldMk cId="4164004258" sldId="375"/>
        </pc:sldMkLst>
      </pc:sldChg>
      <pc:sldChg chg="modSp mod modAnim">
        <pc:chgData name="SEBASTIAN MONTOYA VILLADA" userId="dffcc6c4-4ec2-40a3-ba2d-1adaa01cc26d" providerId="ADAL" clId="{9053C8E8-34C0-48B9-98E2-3E46ED843DF3}" dt="2025-02-03T01:57:14.908" v="28"/>
        <pc:sldMkLst>
          <pc:docMk/>
          <pc:sldMk cId="972783892" sldId="377"/>
        </pc:sldMkLst>
        <pc:spChg chg="mod">
          <ac:chgData name="SEBASTIAN MONTOYA VILLADA" userId="dffcc6c4-4ec2-40a3-ba2d-1adaa01cc26d" providerId="ADAL" clId="{9053C8E8-34C0-48B9-98E2-3E46ED843DF3}" dt="2025-02-03T01:57:07.348" v="26" actId="1076"/>
          <ac:spMkLst>
            <pc:docMk/>
            <pc:sldMk cId="972783892" sldId="377"/>
            <ac:spMk id="14" creationId="{94C59938-632A-A591-1E28-B687B7AEE385}"/>
          </ac:spMkLst>
        </pc:spChg>
      </pc:sldChg>
      <pc:sldChg chg="modSp mod modAnim">
        <pc:chgData name="SEBASTIAN MONTOYA VILLADA" userId="dffcc6c4-4ec2-40a3-ba2d-1adaa01cc26d" providerId="ADAL" clId="{9053C8E8-34C0-48B9-98E2-3E46ED843DF3}" dt="2025-02-03T01:57:27.648" v="31"/>
        <pc:sldMkLst>
          <pc:docMk/>
          <pc:sldMk cId="1017220270" sldId="378"/>
        </pc:sldMkLst>
        <pc:spChg chg="mod">
          <ac:chgData name="SEBASTIAN MONTOYA VILLADA" userId="dffcc6c4-4ec2-40a3-ba2d-1adaa01cc26d" providerId="ADAL" clId="{9053C8E8-34C0-48B9-98E2-3E46ED843DF3}" dt="2025-02-03T01:57:19.690" v="29" actId="1076"/>
          <ac:spMkLst>
            <pc:docMk/>
            <pc:sldMk cId="1017220270" sldId="378"/>
            <ac:spMk id="14" creationId="{94C59938-632A-A591-1E28-B687B7AEE385}"/>
          </ac:spMkLst>
        </pc:spChg>
      </pc:sldChg>
      <pc:sldChg chg="modAnim">
        <pc:chgData name="SEBASTIAN MONTOYA VILLADA" userId="dffcc6c4-4ec2-40a3-ba2d-1adaa01cc26d" providerId="ADAL" clId="{9053C8E8-34C0-48B9-98E2-3E46ED843DF3}" dt="2025-02-03T01:57:01.847" v="25"/>
        <pc:sldMkLst>
          <pc:docMk/>
          <pc:sldMk cId="1580117657" sldId="382"/>
        </pc:sldMkLst>
      </pc:sldChg>
      <pc:sldChg chg="modAnim">
        <pc:chgData name="SEBASTIAN MONTOYA VILLADA" userId="dffcc6c4-4ec2-40a3-ba2d-1adaa01cc26d" providerId="ADAL" clId="{9053C8E8-34C0-48B9-98E2-3E46ED843DF3}" dt="2025-02-03T01:53:54.938" v="1"/>
        <pc:sldMkLst>
          <pc:docMk/>
          <pc:sldMk cId="2021981010" sldId="383"/>
        </pc:sldMkLst>
      </pc:sldChg>
      <pc:sldChg chg="modAnim">
        <pc:chgData name="SEBASTIAN MONTOYA VILLADA" userId="dffcc6c4-4ec2-40a3-ba2d-1adaa01cc26d" providerId="ADAL" clId="{9053C8E8-34C0-48B9-98E2-3E46ED843DF3}" dt="2025-02-03T01:56:22.888" v="19"/>
        <pc:sldMkLst>
          <pc:docMk/>
          <pc:sldMk cId="625934713" sldId="384"/>
        </pc:sldMkLst>
      </pc:sldChg>
      <pc:sldChg chg="modAnim">
        <pc:chgData name="SEBASTIAN MONTOYA VILLADA" userId="dffcc6c4-4ec2-40a3-ba2d-1adaa01cc26d" providerId="ADAL" clId="{9053C8E8-34C0-48B9-98E2-3E46ED843DF3}" dt="2025-02-03T01:56:56.358" v="24"/>
        <pc:sldMkLst>
          <pc:docMk/>
          <pc:sldMk cId="1464293792" sldId="3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79FA0-D952-E1A6-E780-CE2CCC26A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2BB1F4-90B7-7EBB-24FD-244364449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5282CEC-68F7-FBF4-B899-600258FE6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1D7160-26CA-218B-6ACA-D92592016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937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3/02/2026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logicode.com.co/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code.visualstudio.com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netbeans.apache.org/front/main/download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github.com/sebas0199/L-gica-de-programaci-n-grupo-27/tree/main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hyperlink" Target="mailto:sebastianmontoya8118@correo.itm.edu.c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1773312"/>
            <a:ext cx="9373925" cy="417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60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60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6000" dirty="0">
                <a:solidFill>
                  <a:schemeClr val="lt1"/>
                </a:solidFill>
              </a:rPr>
              <a:t>Sesión 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4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462916"/>
            <a:ext cx="115636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Metodología:</a:t>
            </a:r>
          </a:p>
          <a:p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Explicaciones teóricas en clase enfocadas en la comprensión de la lógica detrás de los algoritmos.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práctica mediante ejercicios en LOGICODE durante el 60 % del curso.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Codificación de ejercicios básicos en Java a partir de la lógica previamente desarrollada.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Evaluaciones continuas basadas en retos prácticos, con énfasis en la resolución de problemas.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Proyecto final integrador donde aplicarán todo lo aprendido en la asignatura.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1AF3DA3-DB68-0F9B-A8C0-BBD0637E7C81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7184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450602" y="1465216"/>
            <a:ext cx="11563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Temas a desarrollar:</a:t>
            </a:r>
          </a:p>
          <a:p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Pensamiento Computacional y Resolución de Problemas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Proceso de solución algorítmica.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Requisitos funcionales y reglas de negocio.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 al Pseudocódigo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Entrada, proceso, salida (E/P/S).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Variables, tipos de datos, operadores.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Estructuras de Control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Secuenciales, condicionales y cíclicas (para, mientras, haga-mientras).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FC484E-32FD-C5E2-664A-44BD6C7B162C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62593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03978-24EB-2483-D64C-902480887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F3A657-C0AC-BFC4-3DD4-0F3893418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0003E0-07F1-2DD5-134D-E22F50608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D33C23E-ADF9-B718-7E0D-627FE8AC5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23CE69-3DAF-168B-9197-3D151B885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5204F8-C306-410A-A692-B957A7514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2AEEE70-0C47-7BEB-A34D-5A2221AB57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A20730-E11D-834C-8A69-BC4BCA8839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D9AE50-53B3-082E-F107-F5AE8C7CF4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95379A-E98D-25BF-0FCE-0BD3833F98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051D93E-1E9E-FE2F-E014-8F0CDC86A5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A329496-2815-7944-ED49-AA1EAD7E1123}"/>
              </a:ext>
            </a:extLst>
          </p:cNvPr>
          <p:cNvSpPr txBox="1"/>
          <p:nvPr/>
        </p:nvSpPr>
        <p:spPr>
          <a:xfrm>
            <a:off x="505099" y="1508760"/>
            <a:ext cx="115636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Arreglos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Vectores (unidimensionales) y matrices (bidimensionales).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Recorridos, ordenamientos y búsquedas.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Programación Orientada a Objetos (POO)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Clases, atributos, métodos.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 de clases y principios básicos de POO.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Proyecto Final Integrador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práctica de todo lo aprendido en un caso real.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3607971-BF15-02F8-76D4-FBA090740D80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94809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7A6AC38-32E5-60DF-9E4C-039166345A9C}"/>
              </a:ext>
            </a:extLst>
          </p:cNvPr>
          <p:cNvSpPr txBox="1"/>
          <p:nvPr/>
        </p:nvSpPr>
        <p:spPr>
          <a:xfrm>
            <a:off x="730911" y="1532484"/>
            <a:ext cx="11563680" cy="36317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Lenguaje de programación: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(JDK 17 o superior)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dirty="0">
                <a:latin typeface="Times New Roman"/>
                <a:cs typeface="Times New Roman"/>
              </a:rPr>
              <a:t>Plataforma: </a:t>
            </a:r>
            <a:r>
              <a:rPr lang="es-ES" sz="2200" dirty="0" err="1">
                <a:latin typeface="Times New Roman"/>
                <a:cs typeface="Times New Roman"/>
              </a:rPr>
              <a:t>Neatbeans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Java Logo - símbolo, significado logotipo, historia, PNG">
            <a:extLst>
              <a:ext uri="{FF2B5EF4-FFF2-40B4-BE49-F238E27FC236}">
                <a16:creationId xmlns:a16="http://schemas.microsoft.com/office/drawing/2014/main" id="{D50AD61A-66E9-C86B-E3C2-D54EA255C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479" y="1806507"/>
            <a:ext cx="2868023" cy="17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D92E597-598F-BD73-71A6-A11F5DD90C0C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B7A08984-D2F0-D852-B04C-275E6B2EE0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7" name="CuadroTexto 14">
            <a:extLst>
              <a:ext uri="{FF2B5EF4-FFF2-40B4-BE49-F238E27FC236}">
                <a16:creationId xmlns:a16="http://schemas.microsoft.com/office/drawing/2014/main" id="{0D912A82-2DB5-6C73-B76A-1EFBF05A5820}"/>
              </a:ext>
            </a:extLst>
          </p:cNvPr>
          <p:cNvSpPr txBox="1"/>
          <p:nvPr/>
        </p:nvSpPr>
        <p:spPr>
          <a:xfrm>
            <a:off x="7828504" y="1657338"/>
            <a:ext cx="1156368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Alternativa: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Studio</a:t>
            </a:r>
          </a:p>
        </p:txBody>
      </p:sp>
      <p:pic>
        <p:nvPicPr>
          <p:cNvPr id="19" name="Picture 18" descr="A blue logo with a black background&#10;&#10;AI-generated content may be incorrect.">
            <a:extLst>
              <a:ext uri="{FF2B5EF4-FFF2-40B4-BE49-F238E27FC236}">
                <a16:creationId xmlns:a16="http://schemas.microsoft.com/office/drawing/2014/main" id="{8EF7F46B-1101-39F5-4450-DEDD260D35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38" y="2158049"/>
            <a:ext cx="1665926" cy="1665926"/>
          </a:xfrm>
          <a:prstGeom prst="rect">
            <a:avLst/>
          </a:prstGeom>
        </p:spPr>
      </p:pic>
      <p:sp>
        <p:nvSpPr>
          <p:cNvPr id="14" name="AutoShape 2" descr="NetBeans - Wikipedia, la enciclopedia libre">
            <a:extLst>
              <a:ext uri="{FF2B5EF4-FFF2-40B4-BE49-F238E27FC236}">
                <a16:creationId xmlns:a16="http://schemas.microsoft.com/office/drawing/2014/main" id="{20DBCDDE-673B-D14C-97BA-BB6DF22F43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0ECC1555-4967-AC58-501C-5A0D0DDCFC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91507" y="4117873"/>
            <a:ext cx="2073520" cy="23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4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C1AC351-EDBB-4CC0-A773-7CDA87C7D780}"/>
              </a:ext>
            </a:extLst>
          </p:cNvPr>
          <p:cNvSpPr txBox="1"/>
          <p:nvPr/>
        </p:nvSpPr>
        <p:spPr>
          <a:xfrm>
            <a:off x="615475" y="1464265"/>
            <a:ext cx="109610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Requisitos: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Entorno de desarrollo: Se recomienda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Neatbeans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(para la primera parte del curso) desde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https://netbeans.apache.org/front/main/download/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para codificación avanzada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https://code.visualstudio.com/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Extensiones en Visual Studio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Instalar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Extension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desde el Marketplace de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Cuenta en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 utilizará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el diseño y prueba de algoritmos en pseudocódigo y trabajo independiente (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https://logicode.com.co/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Conexión a Internet: Es necesaria para acceder a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descargar herramientas.</a:t>
            </a:r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B85D7B-98DA-6D85-FF86-977E95CFAD00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4642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66A955B-2ECD-09D8-0619-44815D8C5407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EDF21-2D40-1099-C41F-493A9E8EC5E8}"/>
              </a:ext>
            </a:extLst>
          </p:cNvPr>
          <p:cNvSpPr txBox="1"/>
          <p:nvPr/>
        </p:nvSpPr>
        <p:spPr>
          <a:xfrm>
            <a:off x="754743" y="1480457"/>
            <a:ext cx="5810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Compromiso Académico</a:t>
            </a:r>
            <a:endParaRPr lang="es-419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1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D5136-2E66-9D45-7CD8-F6832421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A95FCA4-0D94-3F23-E487-26800F5AA892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65661A4-1821-F45F-D476-5F566D1FB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24832"/>
              </p:ext>
            </p:extLst>
          </p:nvPr>
        </p:nvGraphicFramePr>
        <p:xfrm>
          <a:off x="289560" y="1112520"/>
          <a:ext cx="11536680" cy="5348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89376">
                  <a:extLst>
                    <a:ext uri="{9D8B030D-6E8A-4147-A177-3AD203B41FA5}">
                      <a16:colId xmlns:a16="http://schemas.microsoft.com/office/drawing/2014/main" val="3921415681"/>
                    </a:ext>
                  </a:extLst>
                </a:gridCol>
                <a:gridCol w="5213315">
                  <a:extLst>
                    <a:ext uri="{9D8B030D-6E8A-4147-A177-3AD203B41FA5}">
                      <a16:colId xmlns:a16="http://schemas.microsoft.com/office/drawing/2014/main" val="3658288720"/>
                    </a:ext>
                  </a:extLst>
                </a:gridCol>
                <a:gridCol w="1721618">
                  <a:extLst>
                    <a:ext uri="{9D8B030D-6E8A-4147-A177-3AD203B41FA5}">
                      <a16:colId xmlns:a16="http://schemas.microsoft.com/office/drawing/2014/main" val="1146282495"/>
                    </a:ext>
                  </a:extLst>
                </a:gridCol>
                <a:gridCol w="1412371">
                  <a:extLst>
                    <a:ext uri="{9D8B030D-6E8A-4147-A177-3AD203B41FA5}">
                      <a16:colId xmlns:a16="http://schemas.microsoft.com/office/drawing/2014/main" val="2734804657"/>
                    </a:ext>
                  </a:extLst>
                </a:gridCol>
              </a:tblGrid>
              <a:tr h="207918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effectLst/>
                        </a:rPr>
                        <a:t>Criterios de desempeño / resultados esperados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effectLst/>
                        </a:rPr>
                        <a:t>Evaluación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</a:rPr>
                        <a:t>Eventos evaluativos</a:t>
                      </a:r>
                      <a:endParaRPr lang="es-CO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424"/>
                  </a:ext>
                </a:extLst>
              </a:tr>
              <a:tr h="23775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>
                          <a:solidFill>
                            <a:schemeClr val="tx1"/>
                          </a:solidFill>
                          <a:effectLst/>
                        </a:rPr>
                        <a:t>Ponderación (%)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effectLst/>
                        </a:rPr>
                        <a:t>Fecha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662592"/>
                  </a:ext>
                </a:extLst>
              </a:tr>
              <a:tr h="1114193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Plantea una solución algorítmica basada en procesos de entrada, salida, expresiones matemáticas a un problema que lo requiere. Además de conceptos básicos (evaluación teórico-práctica)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Quiz teórico-practico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06/03/2026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52889"/>
                  </a:ext>
                </a:extLst>
              </a:tr>
              <a:tr h="668516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Desarrollar algoritmos utilizando estructuras condicionales.  (evaluación práctica)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Quiz practico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27/03/2026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636990"/>
                  </a:ext>
                </a:extLst>
              </a:tr>
              <a:tr h="445677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Desarrollar algoritmos utilizando estructuras cíclicas.  (evaluación práctica)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Quiz practico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24/04/2026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296162"/>
                  </a:ext>
                </a:extLst>
              </a:tr>
              <a:tr h="844668">
                <a:tc rowSpan="2"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</a:rPr>
                        <a:t>Desarrollar algoritmos utilizando estructuras de datos indexadas a un problema que lo requiere). (evaluación práctica)</a:t>
                      </a:r>
                      <a:endParaRPr lang="es-CO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Quiz practico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Curso en Logicode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Teórico-Práctica – Modalidad: Individual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15%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Quiz practico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15/05/2026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190981"/>
                  </a:ext>
                </a:extLst>
              </a:tr>
              <a:tr h="938042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Curso logicode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71392"/>
                  </a:ext>
                </a:extLst>
              </a:tr>
              <a:tr h="89135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Desarrollar algoritmos utilizando los conceptos de la POO para resolver problemas específicos e implementación en el lenguaje que lo requiere). (práctica)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</a:rPr>
                        <a:t>Quiz practico</a:t>
                      </a:r>
                      <a:endParaRPr lang="es-CO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</a:rPr>
                        <a:t>5/06/2026</a:t>
                      </a:r>
                      <a:endParaRPr lang="es-CO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35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172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98932-CBCC-DAD8-27E2-B19A8835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9B6A2CB-9B1F-80F0-F48A-0BB1C7780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3634DF-5D9B-0947-C8A5-0B5454981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E89E83-B729-B247-2190-03DC1DF6F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2664868-D8E9-C3DB-7C2D-B7DEF6915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D7EBBAC-020F-747B-9D9B-6C4444F4E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6E68580-9C84-10BF-7744-50A516F08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C7A94A4-3A8A-BD7C-8C45-D8BCADD2C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3289EE2-3E47-BFCD-50CB-A3E4D1CD15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F790A73-9B0E-741C-CF57-237DEA36E7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B2D9894-16B1-4B4D-7F1A-67727D2E17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9A4CBF3-E1A6-4445-E537-CBF0AA577055}"/>
              </a:ext>
            </a:extLst>
          </p:cNvPr>
          <p:cNvSpPr txBox="1"/>
          <p:nvPr/>
        </p:nvSpPr>
        <p:spPr>
          <a:xfrm>
            <a:off x="314160" y="1414545"/>
            <a:ext cx="1156368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 importante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La asignatura NO es </a:t>
            </a:r>
            <a:r>
              <a:rPr lang="es-E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habilitable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Control de Asistencia: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inasistencia superior al 20% (aproximadamente 8 clases) ocasiona la pérdida automática del curso (0.0).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inasistencias no eximen al estudiante de entregar trabajos o presentar evaluaciones.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Excusas y justificaciones: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únicas excusas válidas son las incapacidades médicas expedidas por EPS o casos excepcionales previamente justificados con el docente.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Citas médicas, entrevistas laborales, etc., deben ser notificadas con anticipación para acordar recuperación de actividades.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D903315-7B1A-169A-21F4-28FCCE357E9F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5982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414545"/>
            <a:ext cx="115636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4. Modalidad del Curso: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La asignatura se desarrollará en modalidad presencial.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 docente podrá disponer sesiones virtuales si es necesario, notificadas previamente.</a:t>
            </a:r>
          </a:p>
          <a:p>
            <a:endParaRPr lang="es-ES" sz="2400" dirty="0"/>
          </a:p>
          <a:p>
            <a:r>
              <a:rPr lang="es-ES" sz="2400" b="1" dirty="0"/>
              <a:t>5. Uso de LOGICODE:</a:t>
            </a:r>
          </a:p>
          <a:p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La plataforma LOGICODE será el espacio oficial para la práctica, seguimiento y evaluación de algoritmos en pseudocódigo.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0A21F5-9E57-3885-E25C-2A751A51620B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9727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119A6-EBE0-3324-241F-42C3088A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40C4677-3548-F832-390E-E5639A5F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94869C-4252-2022-9477-9F9230ABC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CB3871-73AB-D2E5-F489-635E7F5A2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C81CC9-4725-319B-C1C4-228338735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92E656-90B9-F587-C9D9-ABE375FF1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7247DB-6845-C966-6CDF-BE525FFC0A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A555CF4-9A3C-7989-8C5B-3C48D6E170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8878C7-C8EA-5DEF-7D64-AF30B6C3B4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AD63BA5-CF86-9951-466B-463B2B2D79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4F04944-C172-3B29-0692-8569A65152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7D0972B7-89E5-7CF9-4D83-BDF6AEA95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38" y="1210170"/>
            <a:ext cx="1142072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419" sz="2400" b="1" dirty="0"/>
              <a:t>Uso de </a:t>
            </a:r>
            <a:r>
              <a:rPr lang="es-419" sz="2400" b="1" dirty="0" err="1"/>
              <a:t>Github</a:t>
            </a:r>
            <a:r>
              <a:rPr lang="es-419" sz="2400" b="1" dirty="0"/>
              <a:t> como Repositorio del Curso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"/>
            </a:endParaRPr>
          </a:p>
          <a:p>
            <a:r>
              <a:rPr lang="es-ES" sz="2400" b="1" dirty="0"/>
              <a:t>¿Por qué usaremos </a:t>
            </a:r>
            <a:r>
              <a:rPr lang="es-ES" sz="2400" b="1" dirty="0" err="1"/>
              <a:t>Github</a:t>
            </a:r>
            <a:r>
              <a:rPr lang="es-ES" sz="2400" b="1" dirty="0"/>
              <a:t>?</a:t>
            </a:r>
          </a:p>
          <a:p>
            <a:endParaRPr lang="es-ES" sz="2400" dirty="0"/>
          </a:p>
          <a:p>
            <a:r>
              <a:rPr lang="es-ES" sz="2400" dirty="0"/>
              <a:t>GitHub es el estándar mundial para programadores. Es como una red social para código, donde gestionamos versiones y compartimos nuestro trabajo.</a:t>
            </a:r>
          </a:p>
          <a:p>
            <a:endParaRPr lang="es-ES" sz="2400" dirty="0"/>
          </a:p>
          <a:p>
            <a:r>
              <a:rPr lang="es-ES" sz="2400" b="1" dirty="0"/>
              <a:t>Acceso al Material: </a:t>
            </a:r>
          </a:p>
          <a:p>
            <a:endParaRPr lang="es-ES" sz="2400" dirty="0"/>
          </a:p>
          <a:p>
            <a:r>
              <a:rPr lang="es-ES" sz="2400" dirty="0"/>
              <a:t>Todas las diapositivas, ejemplos de código y talleres estarán en este enlace:</a:t>
            </a:r>
          </a:p>
          <a:p>
            <a:endParaRPr lang="es-ES" sz="2400" dirty="0"/>
          </a:p>
          <a:p>
            <a:r>
              <a:rPr lang="es-ES" sz="2400" dirty="0">
                <a:hlinkClick r:id="rId13"/>
              </a:rPr>
              <a:t>https://github.com/sebas0199/L-gica-de-programaci-n-grupo-27/tree/main</a:t>
            </a:r>
            <a:r>
              <a:rPr lang="es-ES" sz="2400" dirty="0"/>
              <a:t> </a:t>
            </a:r>
          </a:p>
          <a:p>
            <a:endParaRPr lang="es-ES" sz="2400" dirty="0"/>
          </a:p>
          <a:p>
            <a:r>
              <a:rPr lang="es-ES" sz="2400" dirty="0"/>
              <a:t>Instrucción: Guarda este enlace en tus favoritos. Revisa el repositorio antes de cada clase.</a:t>
            </a:r>
          </a:p>
        </p:txBody>
      </p:sp>
    </p:spTree>
    <p:extLst>
      <p:ext uri="{BB962C8B-B14F-4D97-AF65-F5344CB8AC3E}">
        <p14:creationId xmlns:p14="http://schemas.microsoft.com/office/powerpoint/2010/main" val="867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941461A-9F52-B608-49EA-55D4E89FB01E}"/>
              </a:ext>
            </a:extLst>
          </p:cNvPr>
          <p:cNvSpPr txBox="1"/>
          <p:nvPr/>
        </p:nvSpPr>
        <p:spPr>
          <a:xfrm>
            <a:off x="730911" y="1506785"/>
            <a:ext cx="114610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 de la sesión</a:t>
            </a:r>
            <a:endParaRPr lang="es-E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Bienvenida y normas del curso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Presentación del Compromiso Académico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Metodología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Dinámica diagnóstico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021981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412436"/>
            <a:ext cx="11563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Estrategias de participación: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Grupo en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Espacio para resolver dudas fuera de clase.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Plataforma LOGICODE: Resolución de ejercicios y seguimiento de progreso. Actividades semanales de práctica en pseudocódigo.</a:t>
            </a: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Participación en Clase: La participación activa (resolución de problemas, preguntas, aportes) será valorada y tendrá impacto positivo en la evaluación cualitativa.</a:t>
            </a: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Responsabilidad Individual: La asistencia, el compromiso y la disposición hacia el aprendizaje son las principales herramientas para aprobar la asignatura.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22328A-BD0C-3BE0-A438-0555F2A72161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65144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189749" y="1409445"/>
            <a:ext cx="115636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Honestidad académica: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herramientas de Inteligencia Artificial, como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Geminy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para aclarar dudas o reforzar la práctica, no para copiar soluciones sin análisis propio.</a:t>
            </a: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hacer copia de respuestas de sus compañeros del curso.</a:t>
            </a: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</a:pPr>
            <a:r>
              <a:rPr lang="es-E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Emplear o permitir que otra persona altere o revise su trabajo y luego presentarlo como propio</a:t>
            </a: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8DC3829-B24B-C9C5-BA3C-B3DDEE57BACD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58855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0EE0A-3071-FC3D-B32C-FB2CE4014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91684DE-7885-CAA4-99C8-CB8BAF40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194B33-6212-579D-045A-67A993F50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662A5C9-CD4E-DB5F-60C2-DA232660D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F1ED6C-66FE-E011-CE57-F6A1F32C1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2B8DF3-4BF3-17D5-6059-1FA8DF5D4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ABD6A69-37D2-9BC1-3A6E-1450184D8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3D8E21-CCF5-422C-744D-55D370D939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8EA4E9-695F-AE48-7DAF-1A7A1221AB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B404AD-9B78-1AA5-42EF-D1340BAA91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0DE95CC-746B-5B47-BD7D-C7F7AC6605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F358777-9FD1-2ECC-25DB-A90B037921B7}"/>
              </a:ext>
            </a:extLst>
          </p:cNvPr>
          <p:cNvSpPr txBox="1"/>
          <p:nvPr/>
        </p:nvSpPr>
        <p:spPr>
          <a:xfrm>
            <a:off x="553193" y="1457584"/>
            <a:ext cx="11461089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Profesionalismo y Honestidad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"La verdadera habilidad de un programador no está en el código que escribe, sino en la honestidad con la que lo construye.“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"No hay excelencia profesional sin ética personal: lo que programamos debe reflejar quiénes somos."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17229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C852606-6A5C-8A32-6749-05F915CA875D}"/>
              </a:ext>
            </a:extLst>
          </p:cNvPr>
          <p:cNvSpPr txBox="1"/>
          <p:nvPr/>
        </p:nvSpPr>
        <p:spPr>
          <a:xfrm>
            <a:off x="799041" y="1768447"/>
            <a:ext cx="10975796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Nombre: Sebastian Montoya Villada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Formación profesional: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Ingeniero en Telecomunicaciones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Magister en Automatización y Control Industrial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Grupo de Investigación: Automática, Electrónica y Ciencias Computacionales</a:t>
            </a:r>
          </a:p>
          <a:p>
            <a:pPr lvl="1"/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Correo: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sebastianmontoya8118@correo.itm.edu.co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Sebastián Montoya Villada</a:t>
            </a:r>
          </a:p>
          <a:p>
            <a:pPr lvl="1"/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A32F609-9B56-8C4B-4B4D-ADACAA85A819}"/>
              </a:ext>
            </a:extLst>
          </p:cNvPr>
          <p:cNvSpPr txBox="1"/>
          <p:nvPr/>
        </p:nvSpPr>
        <p:spPr>
          <a:xfrm>
            <a:off x="4429164" y="-187885"/>
            <a:ext cx="10350938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Información personal docente y presentación de estudiantes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33C16-D95A-6E75-1011-1068316BDDBB}"/>
              </a:ext>
            </a:extLst>
          </p:cNvPr>
          <p:cNvSpPr txBox="1"/>
          <p:nvPr/>
        </p:nvSpPr>
        <p:spPr>
          <a:xfrm>
            <a:off x="381878" y="1228512"/>
            <a:ext cx="7406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¿Quién te acompañará este semestre?</a:t>
            </a:r>
            <a:endParaRPr lang="es-419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9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C8E8512-4608-65D1-B9D0-F254AB777A2D}"/>
              </a:ext>
            </a:extLst>
          </p:cNvPr>
          <p:cNvSpPr txBox="1"/>
          <p:nvPr/>
        </p:nvSpPr>
        <p:spPr>
          <a:xfrm>
            <a:off x="482336" y="2594030"/>
            <a:ext cx="114610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Semestre y carrera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¿Has programado anteriormente?, ¿Qué entiendes por lógica de programación?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Expectativas del curso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1B1A807-440D-EA24-B928-5AA68FD8A26F}"/>
              </a:ext>
            </a:extLst>
          </p:cNvPr>
          <p:cNvSpPr txBox="1"/>
          <p:nvPr/>
        </p:nvSpPr>
        <p:spPr>
          <a:xfrm>
            <a:off x="4429164" y="-196605"/>
            <a:ext cx="10350938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Información personal docente y presentación de estudiantes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331091-53A9-B377-DA91-54FB73B311F0}"/>
              </a:ext>
            </a:extLst>
          </p:cNvPr>
          <p:cNvSpPr txBox="1"/>
          <p:nvPr/>
        </p:nvSpPr>
        <p:spPr>
          <a:xfrm>
            <a:off x="518171" y="1916966"/>
            <a:ext cx="739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Ahora te toca a ti:</a:t>
            </a:r>
          </a:p>
        </p:txBody>
      </p:sp>
    </p:spTree>
    <p:extLst>
      <p:ext uri="{BB962C8B-B14F-4D97-AF65-F5344CB8AC3E}">
        <p14:creationId xmlns:p14="http://schemas.microsoft.com/office/powerpoint/2010/main" val="712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419786" y="1723388"/>
            <a:ext cx="1173430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Lógica de programación</a:t>
            </a:r>
          </a:p>
          <a:p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Grupo: 000506001-27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Periodo Académico: Desde 2/2/2026 Hasta 6/7/2026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2F65DD-F24D-4C3A-EC44-A6C5944CB9D6}"/>
              </a:ext>
            </a:extLst>
          </p:cNvPr>
          <p:cNvSpPr txBox="1"/>
          <p:nvPr/>
        </p:nvSpPr>
        <p:spPr>
          <a:xfrm>
            <a:off x="6096000" y="-70099"/>
            <a:ext cx="635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del curso y competencias a desarrollar</a:t>
            </a:r>
            <a:endParaRPr lang="es-CO" sz="24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1E56051-0A72-28B0-C215-511842810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71781"/>
              </p:ext>
            </p:extLst>
          </p:nvPr>
        </p:nvGraphicFramePr>
        <p:xfrm>
          <a:off x="532791" y="4258939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64589074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110506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060230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Día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894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16:00-17:59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K-402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06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Jueves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16:00-17:59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K-402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119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Viernes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16:00-17:59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K-402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5951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33764E9-41E2-F46E-DB5B-C8CCA06586A5}"/>
              </a:ext>
            </a:extLst>
          </p:cNvPr>
          <p:cNvSpPr txBox="1"/>
          <p:nvPr/>
        </p:nvSpPr>
        <p:spPr>
          <a:xfrm>
            <a:off x="419786" y="3448927"/>
            <a:ext cx="62255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Horario y Aulas:</a:t>
            </a:r>
          </a:p>
        </p:txBody>
      </p:sp>
    </p:spTree>
    <p:extLst>
      <p:ext uri="{BB962C8B-B14F-4D97-AF65-F5344CB8AC3E}">
        <p14:creationId xmlns:p14="http://schemas.microsoft.com/office/powerpoint/2010/main" val="82925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404282" y="1268286"/>
            <a:ext cx="110568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Fundamentos del curso:</a:t>
            </a:r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Justificación: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asignatura desarrolla en el estudiante las competencias necesarias para analizar problemas, diseñar e implementar soluciones algorítmicas, como base para el desarrollo de software en entornos de programación estructurada y orientada a objetos.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Competencias:</a:t>
            </a:r>
          </a:p>
          <a:p>
            <a:endParaRPr lang="es-E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Analizar problemas computacionales para proponer soluciones lógicas y estructuradas.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el pensamiento computacional para modelar soluciones.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algoritmos en pseudocódigo (LOGICODE) como fase previa al desarrollo en lenguaje formal (Java).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Desarrollar habilidades de trabajo autónomo en la solución de problemas algorítmicos.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F465D2-AC8B-D34C-B6D8-0921E6AC50C7}"/>
              </a:ext>
            </a:extLst>
          </p:cNvPr>
          <p:cNvSpPr txBox="1"/>
          <p:nvPr/>
        </p:nvSpPr>
        <p:spPr>
          <a:xfrm>
            <a:off x="6269880" y="-68459"/>
            <a:ext cx="635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del curso y competencias a desarrollar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455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665579" y="2261166"/>
            <a:ext cx="10667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soluciones algorítmicas para resolver problemas cotidianos, utilizando estructuras de control, arreglos y principios básicos de Programación Orientada a Objetos (POO), trabajando inicialmente en pseudocódigo (LOGICODE) y posteriormente en Java.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A54544A-2744-D3EC-4A4C-02A48F510975}"/>
              </a:ext>
            </a:extLst>
          </p:cNvPr>
          <p:cNvSpPr txBox="1"/>
          <p:nvPr/>
        </p:nvSpPr>
        <p:spPr>
          <a:xfrm>
            <a:off x="6269880" y="-68459"/>
            <a:ext cx="635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del curso y competencias a desarrollar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7252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36A31-7A23-985B-268F-7B4C7A9B8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506F7FE-D426-B926-058A-3F9CAF098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588B08E-7F92-EBDB-F199-3294E9EC5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7866B4A-8E79-1DCE-6A55-F330B5BF0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0D1F87-E6BC-B226-2FAA-404870020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FF5070-9E43-03DE-41A7-AFA3DC68B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38A97D-D20A-4A99-0F99-6E9932525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012B2D-5A9C-600D-06D7-E5E2CB28B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68D958-FF9E-0EC6-01C2-C7A7F1EB5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AFE50B6-91AD-84F9-C234-E7323BFE8D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0585679-70ED-80F9-EBBB-02E0F36D47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66346B3-663A-AFFE-48EB-5F9DC3808A5E}"/>
              </a:ext>
            </a:extLst>
          </p:cNvPr>
          <p:cNvSpPr txBox="1"/>
          <p:nvPr/>
        </p:nvSpPr>
        <p:spPr>
          <a:xfrm>
            <a:off x="486498" y="1553908"/>
            <a:ext cx="106674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Competencias Específicas: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Analizar problemas computacionales para identificar requisitos funcionales y diseñar soluciones algorítmicas estructuradas.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Aplicar el pensamiento computacional como herramienta para la resolución de problemas (descomposición, patrones, abstracción, algoritmos).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algoritmos en pseudocódigo mediante el uso de la plataforma LOGICODE.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Desarrollar habilidades básicas de codificación en Java aplicando buenas prácticas de programación.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Integrar conocimientos en un proyecto final que evidencie la capacidad de resolver problemas con un enfoque lógico y estructurado.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ED02CDF-5F91-B99B-8FD0-C2E46B704BB7}"/>
              </a:ext>
            </a:extLst>
          </p:cNvPr>
          <p:cNvSpPr txBox="1"/>
          <p:nvPr/>
        </p:nvSpPr>
        <p:spPr>
          <a:xfrm>
            <a:off x="6269880" y="-68459"/>
            <a:ext cx="635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del curso y competencias a desarrollar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7094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DDA3DB6-63FB-410E-B18F-8070A8C96675}">
  <we:reference id="wa200005566" version="3.0.0.3" store="en-US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92b791-bdb5-4ccf-839e-b899a327a7da" xsi:nil="true"/>
    <lcf76f155ced4ddcb4097134ff3c332f xmlns="a11aff65-7de3-4369-a430-b6527bb4285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B938BAD07E043BD32FD244EBD3ADF" ma:contentTypeVersion="11" ma:contentTypeDescription="Create a new document." ma:contentTypeScope="" ma:versionID="1e5315284bcec4a160fbffafd8ba4500">
  <xsd:schema xmlns:xsd="http://www.w3.org/2001/XMLSchema" xmlns:xs="http://www.w3.org/2001/XMLSchema" xmlns:p="http://schemas.microsoft.com/office/2006/metadata/properties" xmlns:ns2="a11aff65-7de3-4369-a430-b6527bb42858" xmlns:ns3="f092b791-bdb5-4ccf-839e-b899a327a7da" targetNamespace="http://schemas.microsoft.com/office/2006/metadata/properties" ma:root="true" ma:fieldsID="7bd18c9d7cc52a6bf05dd04c18267664" ns2:_="" ns3:_="">
    <xsd:import namespace="a11aff65-7de3-4369-a430-b6527bb42858"/>
    <xsd:import namespace="f092b791-bdb5-4ccf-839e-b899a327a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aff65-7de3-4369-a430-b6527bb428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75ab75b-f512-4e7e-bb51-e6559a8628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2b791-bdb5-4ccf-839e-b899a327a7d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bc39209-c43a-4d9b-a003-63d694175363}" ma:internalName="TaxCatchAll" ma:showField="CatchAllData" ma:web="f092b791-bdb5-4ccf-839e-b899a327a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88521E-61ED-4F45-B1B4-1DD77D94DB22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f092b791-bdb5-4ccf-839e-b899a327a7da"/>
    <ds:schemaRef ds:uri="a11aff65-7de3-4369-a430-b6527bb42858"/>
  </ds:schemaRefs>
</ds:datastoreItem>
</file>

<file path=customXml/itemProps2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749E54-ADAE-428A-9A63-5BD136A83A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aff65-7de3-4369-a430-b6527bb42858"/>
    <ds:schemaRef ds:uri="f092b791-bdb5-4ccf-839e-b899a327a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6677</TotalTime>
  <Words>1338</Words>
  <Application>Microsoft Office PowerPoint</Application>
  <PresentationFormat>Panorámica</PresentationFormat>
  <Paragraphs>252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</vt:lpstr>
      <vt:lpstr>Calibri Light</vt:lpstr>
      <vt:lpstr>Montserrat</vt:lpstr>
      <vt:lpstr>Times New Roman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78</cp:revision>
  <dcterms:created xsi:type="dcterms:W3CDTF">2022-07-12T20:27:57Z</dcterms:created>
  <dcterms:modified xsi:type="dcterms:W3CDTF">2026-02-03T19:48:47Z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0x0101004D1B938BAD07E043BD32FD244EBD3ADF</vt:lpwstr>
  </property>
</Properties>
</file>